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115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1098812892309"/>
          <c:y val="0.26249838242619417"/>
          <c:w val="0.58238151839322183"/>
          <c:h val="0.7162766622245938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485-4097-9662-0664146B86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'Graf. Inv'!$B$3:$B$15</c:f>
              <c:strCache>
                <c:ptCount val="10"/>
                <c:pt idx="0">
                  <c:v>SALUD Y ASISTENCIA SOCIAL</c:v>
                </c:pt>
                <c:pt idx="1">
                  <c:v>CARRETERAS, CAMINOS Y PUENTES</c:v>
                </c:pt>
                <c:pt idx="2">
                  <c:v>EDUCACIÓN, CULTURA Y DEPORTE</c:v>
                </c:pt>
                <c:pt idx="3">
                  <c:v>PROTECCIÓN CIVIL, SEGURIDAD, JUSTICIA Y FINANZAS PÚBLICAS</c:v>
                </c:pt>
                <c:pt idx="4">
                  <c:v>AGUA POTABLE, ALCANTARILLADO Y SANEAMIENTO</c:v>
                </c:pt>
                <c:pt idx="5">
                  <c:v>VIVIENDA Y URBANIZACIÓN</c:v>
                </c:pt>
                <c:pt idx="6">
                  <c:v>DESARROLLO ECONÓMICO Y TURISTICO</c:v>
                </c:pt>
                <c:pt idx="7">
                  <c:v>ELECTRIFICACIÓN</c:v>
                </c:pt>
                <c:pt idx="8">
                  <c:v>DESARROLLO AGROPECUARIO, FORESTAL Y ACUICOLA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Inv'!$C$3:$C$15</c:f>
              <c:numCache>
                <c:formatCode>0.00</c:formatCode>
                <c:ptCount val="13"/>
                <c:pt idx="0">
                  <c:v>33.212943131142531</c:v>
                </c:pt>
                <c:pt idx="1">
                  <c:v>20.148730418814413</c:v>
                </c:pt>
                <c:pt idx="2">
                  <c:v>15.809938331731873</c:v>
                </c:pt>
                <c:pt idx="3">
                  <c:v>13.41875874588159</c:v>
                </c:pt>
                <c:pt idx="4">
                  <c:v>10.421433114830936</c:v>
                </c:pt>
                <c:pt idx="5">
                  <c:v>3.4849383312581841</c:v>
                </c:pt>
                <c:pt idx="6">
                  <c:v>2.3197069886833166</c:v>
                </c:pt>
                <c:pt idx="7">
                  <c:v>0.75835806228083491</c:v>
                </c:pt>
                <c:pt idx="8">
                  <c:v>0.33783705580375117</c:v>
                </c:pt>
                <c:pt idx="9">
                  <c:v>8.7355819572581997E-2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85-4097-9662-0664146B8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01988527514624"/>
          <c:y val="2.4613686256124592E-3"/>
          <c:w val="0.76973085040417644"/>
          <c:h val="0.9975386313743875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'Graf. Inv'!$B$20:$B$32</c:f>
              <c:strCache>
                <c:ptCount val="10"/>
                <c:pt idx="0">
                  <c:v>SALUD Y ASISTENCIA SOCIAL</c:v>
                </c:pt>
                <c:pt idx="1">
                  <c:v>CARRETERAS, CAMINOS Y PUENTES</c:v>
                </c:pt>
                <c:pt idx="2">
                  <c:v>EDUCACIÓN, CULTURA Y DEPORTE</c:v>
                </c:pt>
                <c:pt idx="3">
                  <c:v>PROTECCIÓN CIVIL, SEGURIDAD, JUSTICIA Y FINANZAS PÚBLICAS</c:v>
                </c:pt>
                <c:pt idx="4">
                  <c:v>AGUA POTABLE, ALCANTARILLADO Y SANEAMIENTO</c:v>
                </c:pt>
                <c:pt idx="5">
                  <c:v>VIVIENDA Y URBANIZACIÓN</c:v>
                </c:pt>
                <c:pt idx="6">
                  <c:v>DESARROLLO ECONÓMICO Y TURISTICO</c:v>
                </c:pt>
                <c:pt idx="7">
                  <c:v>ELECTRIFICACIÓN</c:v>
                </c:pt>
                <c:pt idx="8">
                  <c:v>DESARROLLO AGROPECUARIO, FORESTAL Y ACUICOLA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Inv'!$C$20:$C$32</c:f>
              <c:numCache>
                <c:formatCode>0.00</c:formatCode>
                <c:ptCount val="13"/>
                <c:pt idx="0">
                  <c:v>32.531798190787732</c:v>
                </c:pt>
                <c:pt idx="1">
                  <c:v>19.129439663127133</c:v>
                </c:pt>
                <c:pt idx="2">
                  <c:v>15.230281715535138</c:v>
                </c:pt>
                <c:pt idx="3">
                  <c:v>12.696095772866039</c:v>
                </c:pt>
                <c:pt idx="4">
                  <c:v>11.441776137562353</c:v>
                </c:pt>
                <c:pt idx="5">
                  <c:v>5.2012968911665851</c:v>
                </c:pt>
                <c:pt idx="6">
                  <c:v>2.3973703659318701</c:v>
                </c:pt>
                <c:pt idx="7">
                  <c:v>0.76531395681893688</c:v>
                </c:pt>
                <c:pt idx="8">
                  <c:v>0.52397600643693631</c:v>
                </c:pt>
                <c:pt idx="9">
                  <c:v>8.2651299767282763E-2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9B-4EEE-931B-2A1DECBF01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9.png"/><Relationship Id="rId3" Type="http://schemas.openxmlformats.org/officeDocument/2006/relationships/image" Target="../media/image33.png"/><Relationship Id="rId7" Type="http://schemas.openxmlformats.org/officeDocument/2006/relationships/image" Target="../media/image9.png"/><Relationship Id="rId12" Type="http://schemas.openxmlformats.org/officeDocument/2006/relationships/image" Target="../media/image38.png"/><Relationship Id="rId17" Type="http://schemas.openxmlformats.org/officeDocument/2006/relationships/image" Target="../media/image42.png"/><Relationship Id="rId2" Type="http://schemas.openxmlformats.org/officeDocument/2006/relationships/image" Target="../media/image4.png"/><Relationship Id="rId16" Type="http://schemas.openxmlformats.org/officeDocument/2006/relationships/image" Target="../media/image41.png"/><Relationship Id="rId1" Type="http://schemas.openxmlformats.org/officeDocument/2006/relationships/image" Target="../media/image32.png"/><Relationship Id="rId6" Type="http://schemas.openxmlformats.org/officeDocument/2006/relationships/image" Target="../media/image35.png"/><Relationship Id="rId11" Type="http://schemas.openxmlformats.org/officeDocument/2006/relationships/image" Target="../media/image11.png"/><Relationship Id="rId5" Type="http://schemas.openxmlformats.org/officeDocument/2006/relationships/image" Target="../media/image34.png"/><Relationship Id="rId15" Type="http://schemas.openxmlformats.org/officeDocument/2006/relationships/image" Target="../media/image40.png"/><Relationship Id="rId10" Type="http://schemas.openxmlformats.org/officeDocument/2006/relationships/image" Target="../media/image37.png"/><Relationship Id="rId4" Type="http://schemas.openxmlformats.org/officeDocument/2006/relationships/image" Target="../media/image14.png"/><Relationship Id="rId9" Type="http://schemas.openxmlformats.org/officeDocument/2006/relationships/image" Target="../media/image36.png"/><Relationship Id="rId14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24/08/2020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24/08/2020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chart" Target="../charts/chart1.xml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jpe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jpe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7.png"/><Relationship Id="rId7" Type="http://schemas.openxmlformats.org/officeDocument/2006/relationships/image" Target="../media/image23.pn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png"/><Relationship Id="rId11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47 Gráfico">
            <a:extLst>
              <a:ext uri="{FF2B5EF4-FFF2-40B4-BE49-F238E27FC236}">
                <a16:creationId xmlns="" xmlns:a16="http://schemas.microsoft.com/office/drawing/2014/main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655441"/>
              </p:ext>
            </p:extLst>
          </p:nvPr>
        </p:nvGraphicFramePr>
        <p:xfrm>
          <a:off x="245817" y="-195459"/>
          <a:ext cx="9500627" cy="709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Durante el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77696"/>
            <a:ext cx="5112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984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0985" y="5831130"/>
            <a:ext cx="341572" cy="34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94960" y="2536445"/>
            <a:ext cx="383284" cy="3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42156" y="2498161"/>
            <a:ext cx="459853" cy="4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16412" y="5699323"/>
            <a:ext cx="359439" cy="3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2280" y="2067407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30466" y="1662508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34486" y="1829928"/>
            <a:ext cx="291315" cy="29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34938" y="1854359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90977" y="1926966"/>
            <a:ext cx="164327" cy="17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99357" y="3933459"/>
            <a:ext cx="403900" cy="40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22/07/2020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8680" y="1400903"/>
            <a:ext cx="100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7" name="Título 1"/>
          <p:cNvSpPr txBox="1">
            <a:spLocks/>
          </p:cNvSpPr>
          <p:nvPr/>
        </p:nvSpPr>
        <p:spPr>
          <a:xfrm>
            <a:off x="457200" y="191950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062729"/>
              </p:ext>
            </p:extLst>
          </p:nvPr>
        </p:nvGraphicFramePr>
        <p:xfrm>
          <a:off x="128419" y="1646742"/>
          <a:ext cx="3774593" cy="4525960"/>
        </p:xfrm>
        <a:graphic>
          <a:graphicData uri="http://schemas.openxmlformats.org/drawingml/2006/table">
            <a:tbl>
              <a:tblPr/>
              <a:tblGrid>
                <a:gridCol w="413816"/>
                <a:gridCol w="2624776"/>
                <a:gridCol w="736001"/>
              </a:tblGrid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84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068" y="2175006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8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718" y="3518259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86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6605" y="2662368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89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6768" y="444581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87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293" y="1686056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88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593" y="3984303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83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B9760BD-6524-41AD-9F22-F605BD7C3863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0146" y="4885550"/>
            <a:ext cx="330595" cy="33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90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3593" y="5823988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91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39305" y="307285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11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6293" y="5313038"/>
            <a:ext cx="3603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49 Gráfico">
            <a:extLst>
              <a:ext uri="{FF2B5EF4-FFF2-40B4-BE49-F238E27FC236}">
                <a16:creationId xmlns="" xmlns:a16="http://schemas.microsoft.com/office/drawing/2014/main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42271"/>
              </p:ext>
            </p:extLst>
          </p:nvPr>
        </p:nvGraphicFramePr>
        <p:xfrm>
          <a:off x="3169319" y="1541985"/>
          <a:ext cx="6736291" cy="518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9539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4026" y="5507263"/>
            <a:ext cx="521963" cy="5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71072" flipH="1" flipV="1">
            <a:off x="4342378" y="2754383"/>
            <a:ext cx="486767" cy="48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9197" y="2446333"/>
            <a:ext cx="521963" cy="5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54741" y="6029226"/>
            <a:ext cx="521963" cy="44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82100" y="1539135"/>
            <a:ext cx="228324" cy="22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59157" y="1594758"/>
            <a:ext cx="192059" cy="19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44222" y="1825249"/>
            <a:ext cx="243897" cy="24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48504" y="1892420"/>
            <a:ext cx="417260" cy="41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70350" y="1768811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53100" y="4405013"/>
            <a:ext cx="536118" cy="536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22/07/2020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5811578" y="1169803"/>
            <a:ext cx="33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de </a:t>
            </a:r>
            <a:r>
              <a:rPr lang="es-MX" dirty="0">
                <a:latin typeface="Helvetica" pitchFamily="34" charset="0"/>
              </a:rPr>
              <a:t>la inversión </a:t>
            </a:r>
            <a:r>
              <a:rPr lang="es-MX" dirty="0" smtClean="0">
                <a:latin typeface="Helvetica" pitchFamily="34" charset="0"/>
              </a:rPr>
              <a:t>pública autorizada</a:t>
            </a:r>
            <a:endParaRPr lang="es-ES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84445"/>
              </p:ext>
            </p:extLst>
          </p:nvPr>
        </p:nvGraphicFramePr>
        <p:xfrm>
          <a:off x="452652" y="1600688"/>
          <a:ext cx="3571889" cy="4511520"/>
        </p:xfrm>
        <a:graphic>
          <a:graphicData uri="http://schemas.openxmlformats.org/drawingml/2006/table">
            <a:tbl>
              <a:tblPr/>
              <a:tblGrid>
                <a:gridCol w="391593"/>
                <a:gridCol w="2483820"/>
                <a:gridCol w="696476"/>
              </a:tblGrid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1152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8" name="90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2C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0921" y="5735497"/>
            <a:ext cx="33496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88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30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1893" y="3952053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84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438C835-E988-430B-8717-AAFAB824B1B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582" y="213459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8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39FE2594-C109-4BFB-8DDC-7C50600D1C3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005" y="349213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86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F2CB526-C638-436B-80A6-CC72A3E32EF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2119" y="2563896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89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7690A540-25AA-4E7C-9C62-D78B4924778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6882" y="440335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87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85E113B-88AB-4522-9AE4-8204C0C8E7E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6697" y="1640651"/>
            <a:ext cx="3968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83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B7FCF67-44A9-4271-96B8-D00EAD794B92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9646" y="4826537"/>
            <a:ext cx="366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91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8D46F6AF-5499-48D7-850F-7341DEB9FD4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1893" y="3030621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11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B0A97BB-0F9E-417A-9D8A-726FC1857162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6407" y="5285327"/>
            <a:ext cx="358775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2do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22/07/2020</a:t>
            </a:r>
          </a:p>
        </p:txBody>
      </p:sp>
      <p:sp>
        <p:nvSpPr>
          <p:cNvPr id="55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Orientación de </a:t>
            </a:r>
            <a:r>
              <a:rPr lang="es-MX" dirty="0">
                <a:latin typeface="Helvetica" pitchFamily="34" charset="0"/>
              </a:rPr>
              <a:t>la inversión </a:t>
            </a:r>
            <a:r>
              <a:rPr lang="es-MX" dirty="0" smtClean="0">
                <a:latin typeface="Helvetica" pitchFamily="34" charset="0"/>
              </a:rPr>
              <a:t>pública autorizada</a:t>
            </a:r>
            <a:endParaRPr lang="es-ES" dirty="0"/>
          </a:p>
        </p:txBody>
      </p:sp>
      <p:graphicFrame>
        <p:nvGraphicFramePr>
          <p:cNvPr id="79" name="Tabla 78"/>
          <p:cNvGraphicFramePr>
            <a:graphicFrameLocks noGrp="1"/>
          </p:cNvGraphicFramePr>
          <p:nvPr/>
        </p:nvGraphicFramePr>
        <p:xfrm>
          <a:off x="1436576" y="1600200"/>
          <a:ext cx="6270847" cy="4525962"/>
        </p:xfrm>
        <a:graphic>
          <a:graphicData uri="http://schemas.openxmlformats.org/drawingml/2006/table">
            <a:tbl>
              <a:tblPr/>
              <a:tblGrid>
                <a:gridCol w="375661"/>
                <a:gridCol w="2382761"/>
                <a:gridCol w="668139"/>
                <a:gridCol w="676189"/>
                <a:gridCol w="676189"/>
                <a:gridCol w="686922"/>
                <a:gridCol w="804986"/>
              </a:tblGrid>
              <a:tr h="4107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61066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32.53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11.44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5.20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19.13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15.23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12.70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2.40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0.52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07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0.77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34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0.08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0" name="83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C94A6CE7-DD3B-452C-B4F8-2ADE93E2D25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7963" y="23171150"/>
            <a:ext cx="366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90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0663" y="23571200"/>
            <a:ext cx="3365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88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63675" y="20299363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84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1450" y="2083435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8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01775" y="1986280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86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50975" y="2128202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89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68438" y="2222500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91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7963" y="2176145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11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63675" y="22706013"/>
            <a:ext cx="360363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87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63675" y="19388138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83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C94A6CE7-DD3B-452C-B4F8-2ADE93E2D25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69" y="5494529"/>
            <a:ext cx="246508" cy="24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90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86622" y="5846307"/>
            <a:ext cx="256976" cy="27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88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1775" y="3087675"/>
            <a:ext cx="296218" cy="29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84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99824" y="3465362"/>
            <a:ext cx="280385" cy="28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8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81530" y="2667952"/>
            <a:ext cx="298679" cy="29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86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87488" y="3901106"/>
            <a:ext cx="307599" cy="30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89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77963" y="4738836"/>
            <a:ext cx="270086" cy="27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91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87376" y="4310305"/>
            <a:ext cx="272930" cy="27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112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86622" y="5129966"/>
            <a:ext cx="308465" cy="27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87 Imagen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01775" y="2244822"/>
            <a:ext cx="278435" cy="27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</TotalTime>
  <Words>275</Words>
  <Application>Microsoft Office PowerPoint</Application>
  <PresentationFormat>Presentación en pantalla (4:3)</PresentationFormat>
  <Paragraphs>151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Presentación de PowerPoint</vt:lpstr>
      <vt:lpstr>Orientación de la inversión pública autorizada</vt:lpstr>
      <vt:lpstr>Orientación de la inversión pública autorizada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ivan-pc</cp:lastModifiedBy>
  <cp:revision>62</cp:revision>
  <dcterms:created xsi:type="dcterms:W3CDTF">2016-12-21T19:03:03Z</dcterms:created>
  <dcterms:modified xsi:type="dcterms:W3CDTF">2020-08-24T19:32:50Z</dcterms:modified>
</cp:coreProperties>
</file>