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65" r:id="rId3"/>
    <p:sldId id="270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115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1098812892309"/>
          <c:y val="0.26249838242619417"/>
          <c:w val="0.58238151839322183"/>
          <c:h val="0.7162766622245938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485-4097-9662-0664146B86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'Graf. Inv'!$B$3:$B$15</c:f>
              <c:strCache>
                <c:ptCount val="10"/>
                <c:pt idx="0">
                  <c:v>SALUD Y ASISTENCIA SOCIAL</c:v>
                </c:pt>
                <c:pt idx="1">
                  <c:v>CARRETERAS, CAMINOS Y PUENTES</c:v>
                </c:pt>
                <c:pt idx="2">
                  <c:v>EDUCACIÓN, CULTURA Y DEPORTE</c:v>
                </c:pt>
                <c:pt idx="3">
                  <c:v>PROTECCIÓN CIVIL, SEGURIDAD, JUSTICIA Y FINANZAS PÚBLICAS</c:v>
                </c:pt>
                <c:pt idx="4">
                  <c:v>AGUA POTABLE, ALCANTARILLADO Y SANEAMIENTO</c:v>
                </c:pt>
                <c:pt idx="5">
                  <c:v>VIVIENDA Y URBANIZACIÓN</c:v>
                </c:pt>
                <c:pt idx="6">
                  <c:v>DESARROLLO ECONÓMICO Y TURISTICO</c:v>
                </c:pt>
                <c:pt idx="7">
                  <c:v>ELECTRIFICACIÓN</c:v>
                </c:pt>
                <c:pt idx="8">
                  <c:v>DESARROLLO AGROPECUARIO, FORESTAL Y ACUICOLA</c:v>
                </c:pt>
                <c:pt idx="9">
                  <c:v>PROTECCION Y PRESERVACION AMBIENTAL</c:v>
                </c:pt>
              </c:strCache>
            </c:strRef>
          </c:cat>
          <c:val>
            <c:numRef>
              <c:f>'Graf. Inv'!$C$3:$C$15</c:f>
              <c:numCache>
                <c:formatCode>0.00</c:formatCode>
                <c:ptCount val="13"/>
                <c:pt idx="0">
                  <c:v>33.212943131142531</c:v>
                </c:pt>
                <c:pt idx="1">
                  <c:v>20.148730418814413</c:v>
                </c:pt>
                <c:pt idx="2">
                  <c:v>15.809938331731873</c:v>
                </c:pt>
                <c:pt idx="3">
                  <c:v>13.41875874588159</c:v>
                </c:pt>
                <c:pt idx="4">
                  <c:v>10.421433114830936</c:v>
                </c:pt>
                <c:pt idx="5">
                  <c:v>3.4849383312581841</c:v>
                </c:pt>
                <c:pt idx="6">
                  <c:v>2.3197069886833166</c:v>
                </c:pt>
                <c:pt idx="7">
                  <c:v>0.75835806228083491</c:v>
                </c:pt>
                <c:pt idx="8">
                  <c:v>0.33783705580375117</c:v>
                </c:pt>
                <c:pt idx="9">
                  <c:v>8.7355819572581997E-2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85-4097-9662-0664146B8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01988527514624"/>
          <c:y val="2.4613686256124592E-3"/>
          <c:w val="0.76973085040417644"/>
          <c:h val="0.9975386313743875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'Graf. Inv'!$B$20:$B$32</c:f>
              <c:strCache>
                <c:ptCount val="10"/>
                <c:pt idx="0">
                  <c:v>SALUD Y ASISTENCIA SOCIAL</c:v>
                </c:pt>
                <c:pt idx="1">
                  <c:v>CARRETERAS, CAMINOS Y PUENTES</c:v>
                </c:pt>
                <c:pt idx="2">
                  <c:v>EDUCACIÓN, CULTURA Y DEPORTE</c:v>
                </c:pt>
                <c:pt idx="3">
                  <c:v>PROTECCIÓN CIVIL, SEGURIDAD, JUSTICIA Y FINANZAS PÚBLICAS</c:v>
                </c:pt>
                <c:pt idx="4">
                  <c:v>AGUA POTABLE, ALCANTARILLADO Y SANEAMIENTO</c:v>
                </c:pt>
                <c:pt idx="5">
                  <c:v>VIVIENDA Y URBANIZACIÓN</c:v>
                </c:pt>
                <c:pt idx="6">
                  <c:v>DESARROLLO ECONÓMICO Y TURISTICO</c:v>
                </c:pt>
                <c:pt idx="7">
                  <c:v>ELECTRIFICACIÓN</c:v>
                </c:pt>
                <c:pt idx="8">
                  <c:v>DESARROLLO AGROPECUARIO, FORESTAL Y ACUICOLA</c:v>
                </c:pt>
                <c:pt idx="9">
                  <c:v>PROTECCION Y PRESERVACION AMBIENTAL</c:v>
                </c:pt>
              </c:strCache>
            </c:strRef>
          </c:cat>
          <c:val>
            <c:numRef>
              <c:f>'Graf. Inv'!$C$20:$C$32</c:f>
              <c:numCache>
                <c:formatCode>0.00</c:formatCode>
                <c:ptCount val="13"/>
                <c:pt idx="0">
                  <c:v>32.531798190787732</c:v>
                </c:pt>
                <c:pt idx="1">
                  <c:v>19.129439663127133</c:v>
                </c:pt>
                <c:pt idx="2">
                  <c:v>15.230281715535138</c:v>
                </c:pt>
                <c:pt idx="3">
                  <c:v>12.696095772866039</c:v>
                </c:pt>
                <c:pt idx="4">
                  <c:v>11.441776137562353</c:v>
                </c:pt>
                <c:pt idx="5">
                  <c:v>5.2012968911665851</c:v>
                </c:pt>
                <c:pt idx="6">
                  <c:v>2.3973703659318701</c:v>
                </c:pt>
                <c:pt idx="7">
                  <c:v>0.76531395681893688</c:v>
                </c:pt>
                <c:pt idx="8">
                  <c:v>0.52397600643693631</c:v>
                </c:pt>
                <c:pt idx="9">
                  <c:v>8.2651299767282763E-2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9B-4EEE-931B-2A1DECBF01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39.png"/><Relationship Id="rId3" Type="http://schemas.openxmlformats.org/officeDocument/2006/relationships/image" Target="../media/image33.png"/><Relationship Id="rId7" Type="http://schemas.openxmlformats.org/officeDocument/2006/relationships/image" Target="../media/image9.png"/><Relationship Id="rId12" Type="http://schemas.openxmlformats.org/officeDocument/2006/relationships/image" Target="../media/image38.png"/><Relationship Id="rId17" Type="http://schemas.openxmlformats.org/officeDocument/2006/relationships/image" Target="../media/image42.png"/><Relationship Id="rId2" Type="http://schemas.openxmlformats.org/officeDocument/2006/relationships/image" Target="../media/image4.png"/><Relationship Id="rId16" Type="http://schemas.openxmlformats.org/officeDocument/2006/relationships/image" Target="../media/image41.png"/><Relationship Id="rId1" Type="http://schemas.openxmlformats.org/officeDocument/2006/relationships/image" Target="../media/image32.png"/><Relationship Id="rId6" Type="http://schemas.openxmlformats.org/officeDocument/2006/relationships/image" Target="../media/image35.png"/><Relationship Id="rId11" Type="http://schemas.openxmlformats.org/officeDocument/2006/relationships/image" Target="../media/image11.png"/><Relationship Id="rId5" Type="http://schemas.openxmlformats.org/officeDocument/2006/relationships/image" Target="../media/image34.png"/><Relationship Id="rId15" Type="http://schemas.openxmlformats.org/officeDocument/2006/relationships/image" Target="../media/image40.png"/><Relationship Id="rId10" Type="http://schemas.openxmlformats.org/officeDocument/2006/relationships/image" Target="../media/image37.png"/><Relationship Id="rId4" Type="http://schemas.openxmlformats.org/officeDocument/2006/relationships/image" Target="../media/image14.png"/><Relationship Id="rId9" Type="http://schemas.openxmlformats.org/officeDocument/2006/relationships/image" Target="../media/image36.png"/><Relationship Id="rId14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299F0-A457-7344-879F-CB8E79396792}" type="datetime1">
              <a:rPr lang="es-MX" smtClean="0"/>
              <a:pPr/>
              <a:t>24/08/2020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A16A0-7D6B-874A-9CF0-125FA9D72D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559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A0152-9AF3-1441-989D-163A2E2FBA37}" type="datetime1">
              <a:rPr lang="es-MX" smtClean="0"/>
              <a:pPr/>
              <a:t>24/08/2020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62E42-CEBF-7843-A56C-B3329424E56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170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0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1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8731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29" name="Picture Placeholder 1"/>
          <p:cNvSpPr>
            <a:spLocks noGrp="1" noTextEdit="1"/>
          </p:cNvSpPr>
          <p:nvPr>
            <p:ph type="pic" sz="quarter" idx="13"/>
          </p:nvPr>
        </p:nvSpPr>
        <p:spPr>
          <a:xfrm>
            <a:off x="5102151" y="2139068"/>
            <a:ext cx="3341563" cy="2813309"/>
          </a:xfrm>
        </p:spPr>
      </p:sp>
      <p:sp>
        <p:nvSpPr>
          <p:cNvPr id="3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218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099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095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250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45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134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519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70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270000"/>
            <a:ext cx="5111750" cy="4856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432050"/>
            <a:ext cx="3008313" cy="3694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207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177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474062"/>
            <a:ext cx="506331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1391" y="415766"/>
            <a:ext cx="2677527" cy="53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 descr="romb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412" y="6356350"/>
            <a:ext cx="304800" cy="304800"/>
          </a:xfrm>
          <a:prstGeom prst="rect">
            <a:avLst/>
          </a:prstGeom>
        </p:spPr>
      </p:pic>
      <p:pic>
        <p:nvPicPr>
          <p:cNvPr id="8" name="Imagen 7" descr="later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2129"/>
            <a:ext cx="383191" cy="1928726"/>
          </a:xfrm>
          <a:prstGeom prst="rect">
            <a:avLst/>
          </a:prstGeom>
        </p:spPr>
      </p:pic>
      <p:sp>
        <p:nvSpPr>
          <p:cNvPr id="15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27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chart" Target="../charts/chart1.xml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jpe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jpe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7.png"/><Relationship Id="rId7" Type="http://schemas.openxmlformats.org/officeDocument/2006/relationships/image" Target="../media/image23.png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png"/><Relationship Id="rId11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1.png"/><Relationship Id="rId4" Type="http://schemas.openxmlformats.org/officeDocument/2006/relationships/image" Target="../media/image26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47 Gráfico">
            <a:extLst>
              <a:ext uri="{FF2B5EF4-FFF2-40B4-BE49-F238E27FC236}">
                <a16:creationId xmlns="" xmlns:a16="http://schemas.microsoft.com/office/drawing/2014/main" id="{00000000-0008-0000-0000-00001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655441"/>
              </p:ext>
            </p:extLst>
          </p:nvPr>
        </p:nvGraphicFramePr>
        <p:xfrm>
          <a:off x="245817" y="-195459"/>
          <a:ext cx="9500627" cy="7099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861924" y="1040004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noProof="0" dirty="0" smtClean="0">
                <a:solidFill>
                  <a:schemeClr val="bg1">
                    <a:lumMod val="50000"/>
                  </a:schemeClr>
                </a:solidFill>
              </a:rPr>
              <a:t>Durante el 2do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</a:t>
            </a:r>
          </a:p>
        </p:txBody>
      </p:sp>
      <p:sp>
        <p:nvSpPr>
          <p:cNvPr id="9" name="8 Elipse"/>
          <p:cNvSpPr/>
          <p:nvPr/>
        </p:nvSpPr>
        <p:spPr>
          <a:xfrm>
            <a:off x="3987644" y="1677696"/>
            <a:ext cx="5112000" cy="504922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625564" y="2302971"/>
            <a:ext cx="3836160" cy="3831343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716984" y="2895791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0985" y="5831130"/>
            <a:ext cx="341572" cy="34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94960" y="2536445"/>
            <a:ext cx="383284" cy="38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87 Imagen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42156" y="2498161"/>
            <a:ext cx="459853" cy="45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6 Imagen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16412" y="5699323"/>
            <a:ext cx="359439" cy="30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0 Imagen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2280" y="2067407"/>
            <a:ext cx="232528" cy="23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83 Imagen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30466" y="1662508"/>
            <a:ext cx="232528" cy="23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89 Imagen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34486" y="1829928"/>
            <a:ext cx="291315" cy="29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88 Imagen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34938" y="1854359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112 Imagen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90977" y="1926966"/>
            <a:ext cx="164327" cy="179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91 Imagen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099357" y="3933459"/>
            <a:ext cx="403900" cy="40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adroTexto 19"/>
          <p:cNvSpPr txBox="1"/>
          <p:nvPr/>
        </p:nvSpPr>
        <p:spPr>
          <a:xfrm>
            <a:off x="376726" y="6547392"/>
            <a:ext cx="2365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22/07/2020</a:t>
            </a:r>
            <a:endParaRPr lang="es-MX" sz="9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498680" y="1400903"/>
            <a:ext cx="100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%</a:t>
            </a:r>
            <a:endParaRPr lang="es-MX" b="1" dirty="0"/>
          </a:p>
        </p:txBody>
      </p:sp>
      <p:sp>
        <p:nvSpPr>
          <p:cNvPr id="27" name="Título 1"/>
          <p:cNvSpPr txBox="1">
            <a:spLocks/>
          </p:cNvSpPr>
          <p:nvPr/>
        </p:nvSpPr>
        <p:spPr>
          <a:xfrm>
            <a:off x="457200" y="191950"/>
            <a:ext cx="506331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>
                <a:latin typeface="Helvetica" pitchFamily="34" charset="0"/>
              </a:rPr>
              <a:t>Orientación de la inversión pública autorizada</a:t>
            </a:r>
            <a:endParaRPr lang="es-ES" dirty="0"/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062729"/>
              </p:ext>
            </p:extLst>
          </p:nvPr>
        </p:nvGraphicFramePr>
        <p:xfrm>
          <a:off x="128419" y="1646742"/>
          <a:ext cx="3774593" cy="4525960"/>
        </p:xfrm>
        <a:graphic>
          <a:graphicData uri="http://schemas.openxmlformats.org/drawingml/2006/table">
            <a:tbl>
              <a:tblPr/>
              <a:tblGrid>
                <a:gridCol w="413816"/>
                <a:gridCol w="2624776"/>
                <a:gridCol w="736001"/>
              </a:tblGrid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Y ASISTENCIA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CARRETERAS, CAMINOS Y PUENTES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EDUCACIÓN, CULTURA Y DEPORTE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AGUA POTABLE, ALCANTARILLADO Y SANEAMIENTO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Y URBANIZACIÓN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ECONÓMICO Y TURISTICO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ELECTRIFICACIÓN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AGROPECUARIO, FORESTAL Y ACUICOLA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PROTECCION Y PRESERVACION AMBIENTAL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4" name="84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0D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068" y="2175006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82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0E00000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718" y="3518259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86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1100000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6605" y="266236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89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1D000000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6768" y="4445811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87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6293" y="1686056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88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26000000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3593" y="3984303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83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4B9760BD-6524-41AD-9F22-F605BD7C3863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0146" y="4885550"/>
            <a:ext cx="330595" cy="33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90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8FDD7407-4FED-40A3-A4F1-46BB94654A8B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3593" y="582398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91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C44BA27-422C-4E34-90A4-4115C4F699D6}"/>
              </a:ext>
            </a:extLst>
          </p:cNvPr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9305" y="3072851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112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AAFEDCFF-6AB5-4756-A63B-3DABDE57EFDE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6293" y="5313038"/>
            <a:ext cx="3603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429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49 Gráfico">
            <a:extLst>
              <a:ext uri="{FF2B5EF4-FFF2-40B4-BE49-F238E27FC236}">
                <a16:creationId xmlns="" xmlns:a16="http://schemas.microsoft.com/office/drawing/2014/main" id="{00000000-0008-0000-0000-00001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42271"/>
              </p:ext>
            </p:extLst>
          </p:nvPr>
        </p:nvGraphicFramePr>
        <p:xfrm>
          <a:off x="3169319" y="1541985"/>
          <a:ext cx="6736291" cy="5187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938146" y="953931"/>
            <a:ext cx="4558483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Acumulado al 2do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3987644" y="1567188"/>
            <a:ext cx="5112000" cy="515973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557465" y="2152208"/>
            <a:ext cx="3960000" cy="3960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671736" y="2895791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4026" y="5507263"/>
            <a:ext cx="521963" cy="52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171072" flipH="1" flipV="1">
            <a:off x="4342378" y="2754383"/>
            <a:ext cx="486767" cy="48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87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9197" y="2446333"/>
            <a:ext cx="521963" cy="52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6 Imagen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54741" y="6029226"/>
            <a:ext cx="521963" cy="44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0 Imagen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82100" y="1539135"/>
            <a:ext cx="228324" cy="22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83 Imagen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59157" y="1594758"/>
            <a:ext cx="192059" cy="19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89 Imagen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44222" y="1825249"/>
            <a:ext cx="243897" cy="243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88 Imagen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48504" y="1892420"/>
            <a:ext cx="417260" cy="41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112 Imagen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70350" y="1768811"/>
            <a:ext cx="240074" cy="2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91 Imagen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53100" y="4405013"/>
            <a:ext cx="536118" cy="53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adroTexto 19"/>
          <p:cNvSpPr txBox="1"/>
          <p:nvPr/>
        </p:nvSpPr>
        <p:spPr>
          <a:xfrm>
            <a:off x="353998" y="6455918"/>
            <a:ext cx="2365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22/07/2020</a:t>
            </a:r>
            <a:endParaRPr lang="es-MX" sz="9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5811578" y="1169803"/>
            <a:ext cx="330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%</a:t>
            </a:r>
            <a:endParaRPr lang="es-MX" b="1" dirty="0"/>
          </a:p>
        </p:txBody>
      </p:sp>
      <p:sp>
        <p:nvSpPr>
          <p:cNvPr id="26" name="Título 1"/>
          <p:cNvSpPr>
            <a:spLocks noGrp="1"/>
          </p:cNvSpPr>
          <p:nvPr>
            <p:ph type="title"/>
          </p:nvPr>
        </p:nvSpPr>
        <p:spPr>
          <a:xfrm>
            <a:off x="457200" y="191950"/>
            <a:ext cx="5063310" cy="479031"/>
          </a:xfrm>
        </p:spPr>
        <p:txBody>
          <a:bodyPr>
            <a:noAutofit/>
          </a:bodyPr>
          <a:lstStyle/>
          <a:p>
            <a:r>
              <a:rPr lang="es-MX" dirty="0" smtClean="0">
                <a:latin typeface="Helvetica" pitchFamily="34" charset="0"/>
              </a:rPr>
              <a:t>Orientación de </a:t>
            </a:r>
            <a:r>
              <a:rPr lang="es-MX" dirty="0">
                <a:latin typeface="Helvetica" pitchFamily="34" charset="0"/>
              </a:rPr>
              <a:t>la inversión </a:t>
            </a:r>
            <a:r>
              <a:rPr lang="es-MX" dirty="0" smtClean="0">
                <a:latin typeface="Helvetica" pitchFamily="34" charset="0"/>
              </a:rPr>
              <a:t>pública autorizada</a:t>
            </a:r>
            <a:endParaRPr lang="es-ES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184445"/>
              </p:ext>
            </p:extLst>
          </p:nvPr>
        </p:nvGraphicFramePr>
        <p:xfrm>
          <a:off x="452652" y="1600688"/>
          <a:ext cx="3571889" cy="4511520"/>
        </p:xfrm>
        <a:graphic>
          <a:graphicData uri="http://schemas.openxmlformats.org/drawingml/2006/table">
            <a:tbl>
              <a:tblPr/>
              <a:tblGrid>
                <a:gridCol w="391593"/>
                <a:gridCol w="2483820"/>
                <a:gridCol w="696476"/>
              </a:tblGrid>
              <a:tr h="45115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Y ASISTENCIA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115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CARRETERAS, CAMINOS Y PUENTES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115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EDUCACIÓN, CULTURA Y DEPORTE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115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115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AGUA POTABLE, ALCANTARILLADO Y SANEAMIENTO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115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Y URBANIZACIÓN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115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ECONÓMICO Y TURISTICO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115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ELECTRIFICACIÓN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115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AGROPECUARIO, FORESTAL Y ACUICOLA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115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PROTECCION Y PRESERVACION AMBIENTAL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8" name="90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2C00000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0921" y="5735497"/>
            <a:ext cx="3349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88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30000000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1893" y="3952053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84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438C835-E988-430B-8717-AAFAB824B1B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582" y="213459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82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39FE2594-C109-4BFB-8DDC-7C50600D1C3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005" y="3492131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86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6F2CB526-C638-436B-80A6-CC72A3E32EFA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2119" y="2563896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89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7690A540-25AA-4E7C-9C62-D78B49247787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6882" y="4403357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87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85E113B-88AB-4522-9AE4-8204C0C8E7EC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6697" y="1640651"/>
            <a:ext cx="39687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83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4B7FCF67-44A9-4271-96B8-D00EAD794B92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646" y="4826537"/>
            <a:ext cx="366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91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8D46F6AF-5499-48D7-850F-7341DEB9FD46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1893" y="3030621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112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B0A97BB-0F9E-417A-9D8A-726FC1857162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6407" y="5285327"/>
            <a:ext cx="358775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322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861924" y="1009057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Histórico al 2do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16606" y="6470842"/>
            <a:ext cx="2365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22/07/2020</a:t>
            </a:r>
          </a:p>
        </p:txBody>
      </p:sp>
      <p:sp>
        <p:nvSpPr>
          <p:cNvPr id="55" name="Título 1"/>
          <p:cNvSpPr>
            <a:spLocks noGrp="1"/>
          </p:cNvSpPr>
          <p:nvPr>
            <p:ph type="title"/>
          </p:nvPr>
        </p:nvSpPr>
        <p:spPr>
          <a:xfrm>
            <a:off x="457200" y="191950"/>
            <a:ext cx="5063310" cy="479031"/>
          </a:xfrm>
        </p:spPr>
        <p:txBody>
          <a:bodyPr>
            <a:noAutofit/>
          </a:bodyPr>
          <a:lstStyle/>
          <a:p>
            <a:r>
              <a:rPr lang="es-MX" dirty="0" smtClean="0">
                <a:latin typeface="Helvetica" pitchFamily="34" charset="0"/>
              </a:rPr>
              <a:t>Orientación de </a:t>
            </a:r>
            <a:r>
              <a:rPr lang="es-MX" dirty="0">
                <a:latin typeface="Helvetica" pitchFamily="34" charset="0"/>
              </a:rPr>
              <a:t>la inversión </a:t>
            </a:r>
            <a:r>
              <a:rPr lang="es-MX" dirty="0" smtClean="0">
                <a:latin typeface="Helvetica" pitchFamily="34" charset="0"/>
              </a:rPr>
              <a:t>pública autorizada</a:t>
            </a:r>
            <a:endParaRPr lang="es-ES" dirty="0"/>
          </a:p>
        </p:txBody>
      </p:sp>
      <p:graphicFrame>
        <p:nvGraphicFramePr>
          <p:cNvPr id="79" name="Tabla 78"/>
          <p:cNvGraphicFramePr>
            <a:graphicFrameLocks noGrp="1"/>
          </p:cNvGraphicFramePr>
          <p:nvPr/>
        </p:nvGraphicFramePr>
        <p:xfrm>
          <a:off x="1436576" y="1600200"/>
          <a:ext cx="6270847" cy="4525962"/>
        </p:xfrm>
        <a:graphic>
          <a:graphicData uri="http://schemas.openxmlformats.org/drawingml/2006/table">
            <a:tbl>
              <a:tblPr/>
              <a:tblGrid>
                <a:gridCol w="375661"/>
                <a:gridCol w="2382761"/>
                <a:gridCol w="668139"/>
                <a:gridCol w="676189"/>
                <a:gridCol w="676189"/>
                <a:gridCol w="686922"/>
                <a:gridCol w="804986"/>
              </a:tblGrid>
              <a:tr h="41071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1er Trimestre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2do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3er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4to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Acumulado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1066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1071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Y ASISTENCIA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32.53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071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AGUA POTABLE, ALCANTARILLADO Y SANEAMIENTO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11.44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071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Y URBANIZACIÓN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5.20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071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CARRETERAS, CAMINOS Y PUENTES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19.13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071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EDUCACIÓN, CULTURA Y DEPORTE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15.23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071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12.70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071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ECONÓMICO Y TURISTICO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2.40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071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AGROPECUARIO, FORESTAL Y ACUICOLA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0.52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07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ELECTRIFICACIÓN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0.77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34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PROTECCION Y PRESERVACION AMBIENTAL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0.08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80" name="83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C94A6CE7-DD3B-452C-B4F8-2ADE93E2D25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7963" y="23171150"/>
            <a:ext cx="366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90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D761FC4E-54C6-4F8A-9FC5-09473CACE12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90663" y="23571200"/>
            <a:ext cx="3365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88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B072F875-0E3F-48D9-996F-DE7E1047F8C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63675" y="20299363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84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6FBBFB61-09E4-403F-95F5-70156D40C22C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1450" y="2083435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82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6858CFA7-EA43-45B3-8F45-D7D33E00C935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01775" y="198628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86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A8247C3E-1874-4D8E-838B-63BD2C0BB0B4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50975" y="2128202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89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C7AEEDB-5091-4D2F-8A69-3519239875EF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68438" y="222250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91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E531A4C8-60F5-446E-BBE1-D62F850E62F5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77963" y="2176145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112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431B157B-6D41-42B1-9E48-0E1020DF7AE0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63675" y="22706013"/>
            <a:ext cx="360363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87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9A768F75-061A-4004-913B-7B05E47D9E5B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63675" y="1938813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83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C94A6CE7-DD3B-452C-B4F8-2ADE93E2D25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69" y="5494529"/>
            <a:ext cx="246508" cy="246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90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D761FC4E-54C6-4F8A-9FC5-09473CACE12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6622" y="5846307"/>
            <a:ext cx="256976" cy="27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88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B072F875-0E3F-48D9-996F-DE7E1047F8C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1775" y="3087675"/>
            <a:ext cx="296218" cy="29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84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6FBBFB61-09E4-403F-95F5-70156D40C22C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99824" y="3465362"/>
            <a:ext cx="280385" cy="28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82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6858CFA7-EA43-45B3-8F45-D7D33E00C935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81530" y="2667952"/>
            <a:ext cx="298679" cy="29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86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A8247C3E-1874-4D8E-838B-63BD2C0BB0B4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87488" y="3901106"/>
            <a:ext cx="307599" cy="30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89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C7AEEDB-5091-4D2F-8A69-3519239875EF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77963" y="4738836"/>
            <a:ext cx="270086" cy="27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91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E531A4C8-60F5-446E-BBE1-D62F850E62F5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87376" y="4310305"/>
            <a:ext cx="272930" cy="27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112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431B157B-6D41-42B1-9E48-0E1020DF7AE0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86622" y="5129966"/>
            <a:ext cx="308465" cy="27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87 Imagen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9A768F75-061A-4004-913B-7B05E47D9E5B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01775" y="2244822"/>
            <a:ext cx="278435" cy="27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2298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EFIN">
      <a:dk1>
        <a:srgbClr val="3E3E3E"/>
      </a:dk1>
      <a:lt1>
        <a:sysClr val="window" lastClr="FFFFFF"/>
      </a:lt1>
      <a:dk2>
        <a:srgbClr val="BABABA"/>
      </a:dk2>
      <a:lt2>
        <a:srgbClr val="EEECE1"/>
      </a:lt2>
      <a:accent1>
        <a:srgbClr val="D60071"/>
      </a:accent1>
      <a:accent2>
        <a:srgbClr val="00A097"/>
      </a:accent2>
      <a:accent3>
        <a:srgbClr val="8CC026"/>
      </a:accent3>
      <a:accent4>
        <a:srgbClr val="622779"/>
      </a:accent4>
      <a:accent5>
        <a:srgbClr val="FBAF2B"/>
      </a:accent5>
      <a:accent6>
        <a:srgbClr val="ED1C24"/>
      </a:accent6>
      <a:hlink>
        <a:srgbClr val="6666FF"/>
      </a:hlink>
      <a:folHlink>
        <a:srgbClr val="CC6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</TotalTime>
  <Words>275</Words>
  <Application>Microsoft Office PowerPoint</Application>
  <PresentationFormat>Presentación en pantalla (4:3)</PresentationFormat>
  <Paragraphs>151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Tema de Office</vt:lpstr>
      <vt:lpstr>Presentación de PowerPoint</vt:lpstr>
      <vt:lpstr>Orientación de la inversión pública autorizada</vt:lpstr>
      <vt:lpstr>Orientación de la inversión pública autorizada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SF Oaxaca</dc:creator>
  <cp:lastModifiedBy>ivan-pc</cp:lastModifiedBy>
  <cp:revision>62</cp:revision>
  <dcterms:created xsi:type="dcterms:W3CDTF">2016-12-21T19:03:03Z</dcterms:created>
  <dcterms:modified xsi:type="dcterms:W3CDTF">2020-08-24T19:32:50Z</dcterms:modified>
</cp:coreProperties>
</file>